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7.jpg" ContentType="image/jpg"/>
  <Override PartName="/ppt/media/image8.jpg" ContentType="image/jpg"/>
  <Override PartName="/ppt/media/image10.jpg" ContentType="image/jpg"/>
  <Override PartName="/ppt/media/image11.jpg" ContentType="image/jpg"/>
  <Override PartName="/ppt/media/image12.jpg" ContentType="image/jpg"/>
  <Override PartName="/ppt/media/image13.jpg" ContentType="image/jpg"/>
  <Override PartName="/ppt/media/image14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898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04279" y="3722217"/>
            <a:ext cx="4623434" cy="1078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1" i="0">
                <a:solidFill>
                  <a:srgbClr val="07070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921355" y="5827242"/>
            <a:ext cx="12389485" cy="2126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50" b="0" i="0">
                <a:solidFill>
                  <a:srgbClr val="00FFC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1" i="0">
                <a:solidFill>
                  <a:srgbClr val="07070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250" b="0" i="0">
                <a:solidFill>
                  <a:srgbClr val="00FFC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1" i="0">
                <a:solidFill>
                  <a:srgbClr val="07070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1" i="0">
                <a:solidFill>
                  <a:srgbClr val="07070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0979" y="329996"/>
            <a:ext cx="10598129" cy="2218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1" i="0">
                <a:solidFill>
                  <a:srgbClr val="07070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2764" y="2934310"/>
            <a:ext cx="7541895" cy="5227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50" b="0" i="0">
                <a:solidFill>
                  <a:srgbClr val="00FFC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99062C-2BDF-60C3-6414-C30713F50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34" y="0"/>
            <a:ext cx="18271866" cy="103932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2E7050-1CC1-2E3E-5093-2E69D7F49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71" y="4935652"/>
            <a:ext cx="13491579" cy="1814398"/>
          </a:xfrm>
        </p:spPr>
        <p:txBody>
          <a:bodyPr/>
          <a:lstStyle/>
          <a:p>
            <a:r>
              <a:rPr lang="en-US" altLang="ko-KR" b="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Samsung Innovation Campus</a:t>
            </a:r>
            <a:endParaRPr lang="en-IN" b="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06707-FFEA-C62D-BA2C-6BA1E7817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71" y="8655050"/>
            <a:ext cx="6254365" cy="1128596"/>
          </a:xfrm>
        </p:spPr>
        <p:txBody>
          <a:bodyPr/>
          <a:lstStyle/>
          <a:p>
            <a:r>
              <a:rPr lang="en-IN" dirty="0">
                <a:solidFill>
                  <a:schemeClr val="bg2"/>
                </a:solidFill>
              </a:rPr>
              <a:t>C&amp;P Course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B257EC-5419-CD93-281D-0749ABDABB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31" y="-572971"/>
            <a:ext cx="3005958" cy="2178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A30E8A-F211-8FE5-E4DE-67CCB219F592}"/>
              </a:ext>
            </a:extLst>
          </p:cNvPr>
          <p:cNvSpPr txBox="1"/>
          <p:nvPr/>
        </p:nvSpPr>
        <p:spPr>
          <a:xfrm>
            <a:off x="3282951" y="743286"/>
            <a:ext cx="1196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tx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Deen Dayal Upadhyaya Gorakhpur university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86731A-227D-E2B4-D4F6-AE7A0BA7D3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60" y="159081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6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454150" y="1601471"/>
            <a:ext cx="5546471" cy="10788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900" spc="-490" dirty="0">
                <a:solidFill>
                  <a:srgbClr val="75F7DD"/>
                </a:solidFill>
                <a:latin typeface="Verdana"/>
                <a:cs typeface="Verdana"/>
              </a:rPr>
              <a:t>J</a:t>
            </a:r>
            <a:r>
              <a:rPr sz="6900" spc="-235" dirty="0">
                <a:solidFill>
                  <a:srgbClr val="75F7DD"/>
                </a:solidFill>
                <a:latin typeface="Verdana"/>
                <a:cs typeface="Verdana"/>
              </a:rPr>
              <a:t>A</a:t>
            </a:r>
            <a:r>
              <a:rPr sz="6900" spc="-455" dirty="0">
                <a:solidFill>
                  <a:srgbClr val="75F7DD"/>
                </a:solidFill>
                <a:latin typeface="Verdana"/>
                <a:cs typeface="Verdana"/>
              </a:rPr>
              <a:t>R</a:t>
            </a:r>
            <a:r>
              <a:rPr sz="6900" spc="-715" dirty="0">
                <a:solidFill>
                  <a:srgbClr val="75F7DD"/>
                </a:solidFill>
                <a:latin typeface="Verdana"/>
                <a:cs typeface="Verdana"/>
              </a:rPr>
              <a:t>V</a:t>
            </a:r>
            <a:r>
              <a:rPr sz="6900" spc="-455" dirty="0">
                <a:solidFill>
                  <a:srgbClr val="75F7DD"/>
                </a:solidFill>
                <a:latin typeface="Verdana"/>
                <a:cs typeface="Verdana"/>
              </a:rPr>
              <a:t>I</a:t>
            </a:r>
            <a:r>
              <a:rPr sz="6900" spc="-445" dirty="0">
                <a:solidFill>
                  <a:srgbClr val="75F7DD"/>
                </a:solidFill>
                <a:latin typeface="Verdana"/>
                <a:cs typeface="Verdana"/>
              </a:rPr>
              <a:t>S</a:t>
            </a:r>
            <a:endParaRPr sz="690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xfrm>
            <a:off x="615950" y="3016250"/>
            <a:ext cx="12573000" cy="2077555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476375" marR="5080" indent="-1464310">
              <a:lnSpc>
                <a:spcPts val="8250"/>
              </a:lnSpc>
              <a:spcBef>
                <a:spcPts val="244"/>
              </a:spcBef>
            </a:pPr>
            <a:r>
              <a:rPr sz="6900" b="1" spc="50" dirty="0">
                <a:solidFill>
                  <a:srgbClr val="93E373"/>
                </a:solidFill>
                <a:latin typeface="Verdana"/>
                <a:cs typeface="Verdana"/>
              </a:rPr>
              <a:t>A</a:t>
            </a:r>
            <a:r>
              <a:rPr sz="6900" b="1" spc="-350" dirty="0">
                <a:solidFill>
                  <a:srgbClr val="93E373"/>
                </a:solidFill>
                <a:latin typeface="Verdana"/>
                <a:cs typeface="Verdana"/>
              </a:rPr>
              <a:t> </a:t>
            </a:r>
            <a:r>
              <a:rPr sz="6900" b="1" spc="-190" dirty="0">
                <a:solidFill>
                  <a:srgbClr val="93E373"/>
                </a:solidFill>
                <a:latin typeface="Verdana"/>
                <a:cs typeface="Verdana"/>
              </a:rPr>
              <a:t>Python-</a:t>
            </a:r>
            <a:r>
              <a:rPr sz="6900" b="1" spc="-200" dirty="0">
                <a:solidFill>
                  <a:srgbClr val="93E373"/>
                </a:solidFill>
                <a:latin typeface="Verdana"/>
                <a:cs typeface="Verdana"/>
              </a:rPr>
              <a:t>based</a:t>
            </a:r>
            <a:r>
              <a:rPr sz="6900" b="1" spc="-375" dirty="0">
                <a:solidFill>
                  <a:srgbClr val="93E373"/>
                </a:solidFill>
                <a:latin typeface="Verdana"/>
                <a:cs typeface="Verdana"/>
              </a:rPr>
              <a:t> </a:t>
            </a:r>
            <a:r>
              <a:rPr sz="6900" b="1" spc="-165" dirty="0">
                <a:solidFill>
                  <a:srgbClr val="93E373"/>
                </a:solidFill>
                <a:latin typeface="Verdana"/>
                <a:cs typeface="Verdana"/>
              </a:rPr>
              <a:t>Voice</a:t>
            </a:r>
            <a:r>
              <a:rPr sz="6900" b="1" spc="-350" dirty="0">
                <a:solidFill>
                  <a:srgbClr val="93E373"/>
                </a:solidFill>
                <a:latin typeface="Verdana"/>
                <a:cs typeface="Verdana"/>
              </a:rPr>
              <a:t> </a:t>
            </a:r>
            <a:r>
              <a:rPr sz="6900" b="1" spc="-25" dirty="0">
                <a:solidFill>
                  <a:srgbClr val="93E373"/>
                </a:solidFill>
                <a:latin typeface="Verdana"/>
                <a:cs typeface="Verdana"/>
              </a:rPr>
              <a:t>and </a:t>
            </a:r>
            <a:r>
              <a:rPr sz="6900" b="1" spc="-120" dirty="0">
                <a:solidFill>
                  <a:srgbClr val="93E373"/>
                </a:solidFill>
                <a:latin typeface="Verdana"/>
                <a:cs typeface="Verdana"/>
              </a:rPr>
              <a:t>Command</a:t>
            </a:r>
            <a:r>
              <a:rPr sz="6900" b="1" spc="-440" dirty="0">
                <a:solidFill>
                  <a:srgbClr val="93E373"/>
                </a:solidFill>
                <a:latin typeface="Verdana"/>
                <a:cs typeface="Verdana"/>
              </a:rPr>
              <a:t> </a:t>
            </a:r>
            <a:r>
              <a:rPr sz="6900" b="1" spc="-45" dirty="0">
                <a:solidFill>
                  <a:srgbClr val="93E373"/>
                </a:solidFill>
                <a:latin typeface="Verdana"/>
                <a:cs typeface="Verdana"/>
              </a:rPr>
              <a:t>Assistant</a:t>
            </a:r>
            <a:endParaRPr sz="6900" dirty="0">
              <a:latin typeface="Verdana"/>
              <a:cs typeface="Verdan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DF2EA-6B2E-C932-CCA1-98F93F2F7981}"/>
              </a:ext>
            </a:extLst>
          </p:cNvPr>
          <p:cNvSpPr txBox="1"/>
          <p:nvPr/>
        </p:nvSpPr>
        <p:spPr>
          <a:xfrm>
            <a:off x="768350" y="5835650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Team Jarvis</a:t>
            </a:r>
          </a:p>
          <a:p>
            <a:r>
              <a:rPr lang="en-IN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Gaurav, Shivansh, Amit, Anant, Kamran</a:t>
            </a:r>
            <a:br>
              <a:rPr lang="en-IN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</a:br>
            <a:r>
              <a:rPr lang="en-IN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Coding and Programming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642B82-DF4F-687A-BD26-D72F9DE7F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9950" cy="5778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56295" y="3643643"/>
            <a:ext cx="7364095" cy="220535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ts val="3400"/>
              </a:lnSpc>
              <a:spcBef>
                <a:spcPts val="115"/>
              </a:spcBef>
            </a:pPr>
            <a:r>
              <a:rPr sz="2850" spc="-20" dirty="0">
                <a:solidFill>
                  <a:srgbClr val="FFFFFF"/>
                </a:solidFill>
                <a:latin typeface="Verdana"/>
                <a:cs typeface="Verdana"/>
              </a:rPr>
              <a:t>Dive</a:t>
            </a:r>
            <a:r>
              <a:rPr sz="285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sz="285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5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85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fascinating</a:t>
            </a:r>
            <a:r>
              <a:rPr sz="28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world</a:t>
            </a:r>
            <a:r>
              <a:rPr sz="285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endParaRPr sz="2850">
              <a:latin typeface="Verdana"/>
              <a:cs typeface="Verdana"/>
            </a:endParaRPr>
          </a:p>
          <a:p>
            <a:pPr marL="12700">
              <a:lnSpc>
                <a:spcPts val="3395"/>
              </a:lnSpc>
            </a:pPr>
            <a:r>
              <a:rPr sz="2850" b="1" spc="-95" dirty="0">
                <a:solidFill>
                  <a:srgbClr val="FFFFFF"/>
                </a:solidFill>
                <a:latin typeface="Verdana"/>
                <a:cs typeface="Verdana"/>
              </a:rPr>
              <a:t>J.A.R.V.I.S</a:t>
            </a:r>
            <a:endParaRPr sz="2850">
              <a:latin typeface="Verdana"/>
              <a:cs typeface="Verdana"/>
            </a:endParaRPr>
          </a:p>
          <a:p>
            <a:pPr marL="12700" marR="5080">
              <a:lnSpc>
                <a:spcPct val="100899"/>
              </a:lnSpc>
            </a:pP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8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purpose</a:t>
            </a:r>
            <a:r>
              <a:rPr sz="28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here</a:t>
            </a:r>
            <a:r>
              <a:rPr sz="285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7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8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850" spc="6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Verdana"/>
                <a:cs typeface="Verdana"/>
              </a:rPr>
              <a:t>create</a:t>
            </a:r>
            <a:r>
              <a:rPr sz="28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personal </a:t>
            </a:r>
            <a:r>
              <a:rPr sz="2850" spc="-35" dirty="0">
                <a:solidFill>
                  <a:srgbClr val="FFFFFF"/>
                </a:solidFill>
                <a:latin typeface="Verdana"/>
                <a:cs typeface="Verdana"/>
              </a:rPr>
              <a:t>assistant</a:t>
            </a:r>
            <a:r>
              <a:rPr sz="28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28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65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28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perform</a:t>
            </a:r>
            <a:r>
              <a:rPr sz="28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50" dirty="0">
                <a:solidFill>
                  <a:srgbClr val="FFFFFF"/>
                </a:solidFill>
                <a:latin typeface="Verdana"/>
                <a:cs typeface="Verdana"/>
              </a:rPr>
              <a:t>various</a:t>
            </a:r>
            <a:r>
              <a:rPr sz="28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tasks </a:t>
            </a:r>
            <a:r>
              <a:rPr sz="2850" dirty="0">
                <a:solidFill>
                  <a:srgbClr val="FFFFFF"/>
                </a:solidFill>
                <a:latin typeface="Verdana"/>
                <a:cs typeface="Verdana"/>
              </a:rPr>
              <a:t>based</a:t>
            </a:r>
            <a:r>
              <a:rPr sz="28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95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85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Verdana"/>
                <a:cs typeface="Verdana"/>
              </a:rPr>
              <a:t>voice</a:t>
            </a:r>
            <a:r>
              <a:rPr sz="285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8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8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-55" dirty="0">
                <a:solidFill>
                  <a:srgbClr val="FFFFFF"/>
                </a:solidFill>
                <a:latin typeface="Verdana"/>
                <a:cs typeface="Verdana"/>
              </a:rPr>
              <a:t>text</a:t>
            </a:r>
            <a:r>
              <a:rPr sz="285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850" spc="85" dirty="0">
                <a:solidFill>
                  <a:srgbClr val="FFFFFF"/>
                </a:solidFill>
                <a:latin typeface="Verdana"/>
                <a:cs typeface="Verdana"/>
              </a:rPr>
              <a:t>commands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7590" y="1129938"/>
            <a:ext cx="6492240" cy="1288415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marR="5080">
              <a:lnSpc>
                <a:spcPts val="4950"/>
              </a:lnSpc>
              <a:spcBef>
                <a:spcPts val="244"/>
              </a:spcBef>
            </a:pPr>
            <a:r>
              <a:rPr sz="4150" spc="-40" dirty="0">
                <a:solidFill>
                  <a:srgbClr val="FFAB40"/>
                </a:solidFill>
                <a:latin typeface="Verdana"/>
                <a:cs typeface="Verdana"/>
              </a:rPr>
              <a:t>Welcome</a:t>
            </a:r>
            <a:r>
              <a:rPr sz="4150" spc="-300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4150" spc="-55" dirty="0">
                <a:solidFill>
                  <a:srgbClr val="FFAB40"/>
                </a:solidFill>
                <a:latin typeface="Verdana"/>
                <a:cs typeface="Verdana"/>
              </a:rPr>
              <a:t>to</a:t>
            </a:r>
            <a:r>
              <a:rPr sz="4150" spc="-300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4150" spc="-310" dirty="0">
                <a:solidFill>
                  <a:srgbClr val="FFAB40"/>
                </a:solidFill>
                <a:latin typeface="Verdana"/>
                <a:cs typeface="Verdana"/>
              </a:rPr>
              <a:t>J.A.R.V.I.S: </a:t>
            </a:r>
            <a:r>
              <a:rPr sz="4150" spc="-110" dirty="0">
                <a:solidFill>
                  <a:srgbClr val="FFAB40"/>
                </a:solidFill>
                <a:latin typeface="Verdana"/>
                <a:cs typeface="Verdana"/>
              </a:rPr>
              <a:t>The</a:t>
            </a:r>
            <a:r>
              <a:rPr sz="4150" spc="-180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4150" spc="-240" dirty="0">
                <a:solidFill>
                  <a:srgbClr val="FFAB40"/>
                </a:solidFill>
                <a:latin typeface="Verdana"/>
                <a:cs typeface="Verdana"/>
              </a:rPr>
              <a:t>Artifficial</a:t>
            </a:r>
            <a:r>
              <a:rPr sz="4150" spc="-165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4150" spc="-10" dirty="0">
                <a:solidFill>
                  <a:srgbClr val="FFAB40"/>
                </a:solidFill>
                <a:latin typeface="Verdana"/>
                <a:cs typeface="Verdana"/>
              </a:rPr>
              <a:t>Genius</a:t>
            </a:r>
            <a:endParaRPr sz="415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54326" y="711327"/>
            <a:ext cx="13949044" cy="8661400"/>
            <a:chOff x="1954326" y="711327"/>
            <a:chExt cx="13949044" cy="8661400"/>
          </a:xfrm>
        </p:grpSpPr>
        <p:sp>
          <p:nvSpPr>
            <p:cNvPr id="6" name="object 6"/>
            <p:cNvSpPr/>
            <p:nvPr/>
          </p:nvSpPr>
          <p:spPr>
            <a:xfrm>
              <a:off x="1954326" y="711326"/>
              <a:ext cx="5216525" cy="28575"/>
            </a:xfrm>
            <a:custGeom>
              <a:avLst/>
              <a:gdLst/>
              <a:ahLst/>
              <a:cxnLst/>
              <a:rect l="l" t="t" r="r" b="b"/>
              <a:pathLst>
                <a:path w="5216525" h="28575">
                  <a:moveTo>
                    <a:pt x="5216207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5216207" y="28575"/>
                  </a:lnTo>
                  <a:lnTo>
                    <a:pt x="5216207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64228" y="914170"/>
              <a:ext cx="5638799" cy="845820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6E07D6E-9BCE-35A1-A843-829B5415B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600423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07329" y="2259126"/>
            <a:ext cx="9620250" cy="997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350" spc="-130" dirty="0">
                <a:solidFill>
                  <a:srgbClr val="FFAB40"/>
                </a:solidFill>
                <a:latin typeface="Verdana"/>
                <a:cs typeface="Verdana"/>
              </a:rPr>
              <a:t>The</a:t>
            </a:r>
            <a:r>
              <a:rPr sz="6350" spc="-415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6350" spc="-90" dirty="0">
                <a:solidFill>
                  <a:srgbClr val="FFAB40"/>
                </a:solidFill>
                <a:latin typeface="Verdana"/>
                <a:cs typeface="Verdana"/>
              </a:rPr>
              <a:t>Birth</a:t>
            </a:r>
            <a:r>
              <a:rPr sz="6350" spc="-455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6350" spc="-20" dirty="0">
                <a:solidFill>
                  <a:srgbClr val="FFAB40"/>
                </a:solidFill>
                <a:latin typeface="Verdana"/>
                <a:cs typeface="Verdana"/>
              </a:rPr>
              <a:t>of</a:t>
            </a:r>
            <a:r>
              <a:rPr sz="6350" spc="-490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6350" spc="-445" dirty="0">
                <a:solidFill>
                  <a:srgbClr val="FFAB40"/>
                </a:solidFill>
                <a:latin typeface="Verdana"/>
                <a:cs typeface="Verdana"/>
              </a:rPr>
              <a:t>J</a:t>
            </a:r>
            <a:r>
              <a:rPr sz="6350" spc="-210" dirty="0">
                <a:solidFill>
                  <a:srgbClr val="FFAB40"/>
                </a:solidFill>
                <a:latin typeface="Verdana"/>
                <a:cs typeface="Verdana"/>
              </a:rPr>
              <a:t>.A</a:t>
            </a:r>
            <a:r>
              <a:rPr sz="6350" spc="-415" dirty="0">
                <a:solidFill>
                  <a:srgbClr val="FFAB40"/>
                </a:solidFill>
                <a:latin typeface="Verdana"/>
                <a:cs typeface="Verdana"/>
              </a:rPr>
              <a:t>.R</a:t>
            </a:r>
            <a:r>
              <a:rPr sz="6350" spc="-730" dirty="0">
                <a:solidFill>
                  <a:srgbClr val="FFAB40"/>
                </a:solidFill>
                <a:latin typeface="Verdana"/>
                <a:cs typeface="Verdana"/>
              </a:rPr>
              <a:t>.</a:t>
            </a:r>
            <a:r>
              <a:rPr sz="6350" spc="-655" dirty="0">
                <a:solidFill>
                  <a:srgbClr val="FFAB40"/>
                </a:solidFill>
                <a:latin typeface="Verdana"/>
                <a:cs typeface="Verdana"/>
              </a:rPr>
              <a:t>V</a:t>
            </a:r>
            <a:r>
              <a:rPr sz="6350" spc="-415" dirty="0">
                <a:solidFill>
                  <a:srgbClr val="FFAB40"/>
                </a:solidFill>
                <a:latin typeface="Verdana"/>
                <a:cs typeface="Verdana"/>
              </a:rPr>
              <a:t>.I</a:t>
            </a:r>
            <a:r>
              <a:rPr sz="6350" spc="-345" dirty="0">
                <a:solidFill>
                  <a:srgbClr val="FFAB40"/>
                </a:solidFill>
                <a:latin typeface="Verdana"/>
                <a:cs typeface="Verdana"/>
              </a:rPr>
              <a:t>.</a:t>
            </a:r>
            <a:r>
              <a:rPr sz="6350" spc="-405" dirty="0">
                <a:solidFill>
                  <a:srgbClr val="FFAB40"/>
                </a:solidFill>
                <a:latin typeface="Verdana"/>
                <a:cs typeface="Verdana"/>
              </a:rPr>
              <a:t>S</a:t>
            </a:r>
            <a:endParaRPr sz="63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07278" y="3947972"/>
            <a:ext cx="11104880" cy="3693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algn="just">
              <a:lnSpc>
                <a:spcPct val="99600"/>
              </a:lnSpc>
              <a:spcBef>
                <a:spcPts val="120"/>
              </a:spcBef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Learn</a:t>
            </a:r>
            <a:r>
              <a:rPr sz="3000" spc="10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3000" spc="55" dirty="0">
                <a:solidFill>
                  <a:srgbClr val="FFFFFF"/>
                </a:solidFill>
                <a:latin typeface="Verdana"/>
                <a:cs typeface="Verdana"/>
              </a:rPr>
              <a:t>about</a:t>
            </a:r>
            <a:r>
              <a:rPr sz="3000" spc="110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3000" spc="5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000" spc="10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origins</a:t>
            </a:r>
            <a:r>
              <a:rPr sz="3000" spc="110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3000" spc="10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3000" b="1" spc="-80" dirty="0">
                <a:solidFill>
                  <a:srgbClr val="FFFFFF"/>
                </a:solidFill>
                <a:latin typeface="Verdana"/>
                <a:cs typeface="Verdana"/>
              </a:rPr>
              <a:t>J.A.R.V.I.S</a:t>
            </a:r>
            <a:r>
              <a:rPr sz="3000" spc="-8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3000" spc="110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Tony</a:t>
            </a:r>
            <a:r>
              <a:rPr sz="3000" spc="105" dirty="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sz="3000" spc="-20" dirty="0">
                <a:solidFill>
                  <a:srgbClr val="FFFFFF"/>
                </a:solidFill>
                <a:latin typeface="Verdana"/>
                <a:cs typeface="Verdana"/>
              </a:rPr>
              <a:t>Stark's </a:t>
            </a:r>
            <a:r>
              <a:rPr sz="3100" i="1" spc="-40" dirty="0">
                <a:solidFill>
                  <a:srgbClr val="FFFFFF"/>
                </a:solidFill>
                <a:latin typeface="Verdana"/>
                <a:cs typeface="Verdana"/>
              </a:rPr>
              <a:t>personal</a:t>
            </a:r>
            <a:r>
              <a:rPr sz="3100" i="1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00" i="1" spc="-85" dirty="0">
                <a:solidFill>
                  <a:srgbClr val="FFFFFF"/>
                </a:solidFill>
                <a:latin typeface="Verdana"/>
                <a:cs typeface="Verdana"/>
              </a:rPr>
              <a:t>assistant</a:t>
            </a:r>
            <a:r>
              <a:rPr sz="3100" i="1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0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00" i="1" spc="-55" dirty="0">
                <a:solidFill>
                  <a:srgbClr val="FFFFFF"/>
                </a:solidFill>
                <a:latin typeface="Verdana"/>
                <a:cs typeface="Verdana"/>
              </a:rPr>
              <a:t>artiﬁcial</a:t>
            </a:r>
            <a:r>
              <a:rPr sz="3100" i="1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00" i="1" spc="-40" dirty="0">
                <a:solidFill>
                  <a:srgbClr val="FFFFFF"/>
                </a:solidFill>
                <a:latin typeface="Verdana"/>
                <a:cs typeface="Verdana"/>
              </a:rPr>
              <a:t>intelligence</a:t>
            </a:r>
            <a:r>
              <a:rPr sz="3000" spc="-4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30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Discover</a:t>
            </a:r>
            <a:r>
              <a:rPr sz="30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Verdana"/>
                <a:cs typeface="Verdana"/>
              </a:rPr>
              <a:t>how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3000" spc="5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groundbreaking</a:t>
            </a:r>
            <a:r>
              <a:rPr sz="3000" spc="5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technology</a:t>
            </a:r>
            <a:r>
              <a:rPr sz="3000" spc="5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was</a:t>
            </a:r>
            <a:r>
              <a:rPr sz="3000" spc="5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developed</a:t>
            </a:r>
            <a:r>
              <a:rPr sz="3000" spc="5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000" spc="5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Verdana"/>
                <a:cs typeface="Verdana"/>
              </a:rPr>
              <a:t>its </a:t>
            </a:r>
            <a:r>
              <a:rPr sz="3000" spc="-80" dirty="0">
                <a:solidFill>
                  <a:srgbClr val="FFFFFF"/>
                </a:solidFill>
                <a:latin typeface="Verdana"/>
                <a:cs typeface="Verdana"/>
              </a:rPr>
              <a:t>early</a:t>
            </a:r>
            <a:r>
              <a:rPr sz="30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integration</a:t>
            </a:r>
            <a:r>
              <a:rPr sz="30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30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0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85" dirty="0">
                <a:solidFill>
                  <a:srgbClr val="FFFFFF"/>
                </a:solidFill>
                <a:latin typeface="Verdana"/>
                <a:cs typeface="Verdana"/>
              </a:rPr>
              <a:t>Iron</a:t>
            </a:r>
            <a:r>
              <a:rPr sz="300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Verdana"/>
                <a:cs typeface="Verdana"/>
              </a:rPr>
              <a:t>Man</a:t>
            </a:r>
            <a:r>
              <a:rPr sz="30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Verdana"/>
                <a:cs typeface="Verdana"/>
              </a:rPr>
              <a:t>suit.</a:t>
            </a:r>
            <a:endParaRPr sz="3000">
              <a:latin typeface="Verdana"/>
              <a:cs typeface="Verdana"/>
            </a:endParaRPr>
          </a:p>
          <a:p>
            <a:pPr marL="12700" marR="5080" algn="just">
              <a:lnSpc>
                <a:spcPct val="100000"/>
              </a:lnSpc>
              <a:spcBef>
                <a:spcPts val="3600"/>
              </a:spcBef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Likewise</a:t>
            </a:r>
            <a:r>
              <a:rPr sz="3000" spc="5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3000" spc="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sz="3000" spc="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Verdana"/>
                <a:cs typeface="Verdana"/>
              </a:rPr>
              <a:t>made</a:t>
            </a:r>
            <a:r>
              <a:rPr sz="3000" spc="5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3000" spc="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3000" spc="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power</a:t>
            </a:r>
            <a:r>
              <a:rPr sz="3000" spc="5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Verdana"/>
                <a:cs typeface="Verdana"/>
              </a:rPr>
              <a:t>up</a:t>
            </a:r>
            <a:r>
              <a:rPr sz="3000" spc="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our</a:t>
            </a:r>
            <a:r>
              <a:rPr sz="3000" spc="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Verdana"/>
                <a:cs typeface="Verdana"/>
              </a:rPr>
              <a:t>desktop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devices</a:t>
            </a:r>
            <a:r>
              <a:rPr sz="3000" spc="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459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3000" spc="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3000" spc="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3000" spc="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Verdana"/>
                <a:cs typeface="Verdana"/>
              </a:rPr>
              <a:t>help</a:t>
            </a:r>
            <a:r>
              <a:rPr sz="3000" spc="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3000" spc="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giving</a:t>
            </a:r>
            <a:r>
              <a:rPr sz="3000" spc="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Verdana"/>
                <a:cs typeface="Verdana"/>
              </a:rPr>
              <a:t>commands</a:t>
            </a:r>
            <a:r>
              <a:rPr sz="3000" spc="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3000" spc="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spc="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sz="3000" spc="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25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more</a:t>
            </a:r>
            <a:r>
              <a:rPr sz="30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100" dirty="0">
                <a:solidFill>
                  <a:srgbClr val="FFFFFF"/>
                </a:solidFill>
                <a:latin typeface="Verdana"/>
                <a:cs typeface="Verdana"/>
              </a:rPr>
              <a:t>easy</a:t>
            </a:r>
            <a:r>
              <a:rPr sz="30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0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convinient</a:t>
            </a:r>
            <a:r>
              <a:rPr sz="30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45" dirty="0">
                <a:solidFill>
                  <a:srgbClr val="FFFFFF"/>
                </a:solidFill>
                <a:latin typeface="Verdana"/>
                <a:cs typeface="Verdana"/>
              </a:rPr>
              <a:t>way</a:t>
            </a:r>
            <a:r>
              <a:rPr sz="30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509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B982CD-8195-8D1E-7A30-411BD277C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23"/>
            <a:ext cx="1600423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7851" rIns="0" bIns="0" rtlCol="0">
            <a:spAutoFit/>
          </a:bodyPr>
          <a:lstStyle/>
          <a:p>
            <a:pPr marL="241935">
              <a:lnSpc>
                <a:spcPct val="100000"/>
              </a:lnSpc>
              <a:spcBef>
                <a:spcPts val="90"/>
              </a:spcBef>
            </a:pPr>
            <a:r>
              <a:rPr sz="6500" spc="-465" dirty="0">
                <a:solidFill>
                  <a:srgbClr val="FFAB40"/>
                </a:solidFill>
                <a:latin typeface="Verdana"/>
                <a:cs typeface="Verdana"/>
              </a:rPr>
              <a:t>J</a:t>
            </a:r>
            <a:r>
              <a:rPr sz="6500" spc="-225" dirty="0">
                <a:solidFill>
                  <a:srgbClr val="FFAB40"/>
                </a:solidFill>
                <a:latin typeface="Verdana"/>
                <a:cs typeface="Verdana"/>
              </a:rPr>
              <a:t>.A</a:t>
            </a:r>
            <a:r>
              <a:rPr sz="6500" spc="-434" dirty="0">
                <a:solidFill>
                  <a:srgbClr val="FFAB40"/>
                </a:solidFill>
                <a:latin typeface="Verdana"/>
                <a:cs typeface="Verdana"/>
              </a:rPr>
              <a:t>.R</a:t>
            </a:r>
            <a:r>
              <a:rPr sz="6500" spc="-755" dirty="0">
                <a:solidFill>
                  <a:srgbClr val="FFAB40"/>
                </a:solidFill>
                <a:latin typeface="Verdana"/>
                <a:cs typeface="Verdana"/>
              </a:rPr>
              <a:t>.</a:t>
            </a:r>
            <a:r>
              <a:rPr sz="6500" spc="-680" dirty="0">
                <a:solidFill>
                  <a:srgbClr val="FFAB40"/>
                </a:solidFill>
                <a:latin typeface="Verdana"/>
                <a:cs typeface="Verdana"/>
              </a:rPr>
              <a:t>V</a:t>
            </a:r>
            <a:r>
              <a:rPr sz="6500" spc="-434" dirty="0">
                <a:solidFill>
                  <a:srgbClr val="FFAB40"/>
                </a:solidFill>
                <a:latin typeface="Verdana"/>
                <a:cs typeface="Verdana"/>
              </a:rPr>
              <a:t>.I</a:t>
            </a:r>
            <a:r>
              <a:rPr sz="6500" spc="-365" dirty="0">
                <a:solidFill>
                  <a:srgbClr val="FFAB40"/>
                </a:solidFill>
                <a:latin typeface="Verdana"/>
                <a:cs typeface="Verdana"/>
              </a:rPr>
              <a:t>.</a:t>
            </a:r>
            <a:r>
              <a:rPr sz="6500" spc="-645" dirty="0">
                <a:solidFill>
                  <a:srgbClr val="FFAB40"/>
                </a:solidFill>
                <a:latin typeface="Verdana"/>
                <a:cs typeface="Verdana"/>
              </a:rPr>
              <a:t>S</a:t>
            </a:r>
            <a:r>
              <a:rPr sz="6500" spc="-434" dirty="0">
                <a:solidFill>
                  <a:srgbClr val="FFAB40"/>
                </a:solidFill>
                <a:latin typeface="Verdana"/>
                <a:cs typeface="Verdana"/>
              </a:rPr>
              <a:t>'</a:t>
            </a:r>
            <a:r>
              <a:rPr sz="6500" spc="-425" dirty="0">
                <a:solidFill>
                  <a:srgbClr val="FFAB40"/>
                </a:solidFill>
                <a:latin typeface="Verdana"/>
                <a:cs typeface="Verdana"/>
              </a:rPr>
              <a:t>s</a:t>
            </a:r>
            <a:r>
              <a:rPr sz="6500" spc="-245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6500" spc="-145" dirty="0">
                <a:solidFill>
                  <a:srgbClr val="FFAB40"/>
                </a:solidFill>
                <a:latin typeface="Verdana"/>
                <a:cs typeface="Verdana"/>
              </a:rPr>
              <a:t>Capabilities</a:t>
            </a:r>
            <a:endParaRPr sz="65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9553" y="3443795"/>
            <a:ext cx="7136765" cy="5673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94310">
              <a:lnSpc>
                <a:spcPct val="159500"/>
              </a:lnSpc>
              <a:spcBef>
                <a:spcPts val="95"/>
              </a:spcBef>
            </a:pPr>
            <a:r>
              <a:rPr sz="2900" dirty="0">
                <a:solidFill>
                  <a:srgbClr val="FFFFFF"/>
                </a:solidFill>
                <a:latin typeface="Verdana"/>
                <a:cs typeface="Verdana"/>
              </a:rPr>
              <a:t>Voice</a:t>
            </a:r>
            <a:r>
              <a:rPr sz="29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9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40" dirty="0">
                <a:solidFill>
                  <a:srgbClr val="FFFFFF"/>
                </a:solidFill>
                <a:latin typeface="Verdana"/>
                <a:cs typeface="Verdana"/>
              </a:rPr>
              <a:t>text</a:t>
            </a:r>
            <a:r>
              <a:rPr sz="29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Verdana"/>
                <a:cs typeface="Verdana"/>
              </a:rPr>
              <a:t>command</a:t>
            </a:r>
            <a:r>
              <a:rPr sz="29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Verdana"/>
                <a:cs typeface="Verdana"/>
              </a:rPr>
              <a:t>recognition </a:t>
            </a:r>
            <a:r>
              <a:rPr sz="2900" spc="-25" dirty="0">
                <a:solidFill>
                  <a:srgbClr val="FFFFFF"/>
                </a:solidFill>
                <a:latin typeface="Verdana"/>
                <a:cs typeface="Verdana"/>
              </a:rPr>
              <a:t>Search</a:t>
            </a:r>
            <a:r>
              <a:rPr sz="29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Verdana"/>
                <a:cs typeface="Verdana"/>
              </a:rPr>
              <a:t>Wikipedia</a:t>
            </a:r>
            <a:endParaRPr sz="2900">
              <a:latin typeface="Verdana"/>
              <a:cs typeface="Verdana"/>
            </a:endParaRPr>
          </a:p>
          <a:p>
            <a:pPr marL="12700" marR="906144">
              <a:lnSpc>
                <a:spcPct val="159500"/>
              </a:lnSpc>
            </a:pPr>
            <a:r>
              <a:rPr sz="2900" spc="110" dirty="0">
                <a:solidFill>
                  <a:srgbClr val="FFFFFF"/>
                </a:solidFill>
                <a:latin typeface="Verdana"/>
                <a:cs typeface="Verdana"/>
              </a:rPr>
              <a:t>Open</a:t>
            </a:r>
            <a:r>
              <a:rPr sz="29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Verdana"/>
                <a:cs typeface="Verdana"/>
              </a:rPr>
              <a:t>popular</a:t>
            </a:r>
            <a:r>
              <a:rPr sz="29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dirty="0">
                <a:solidFill>
                  <a:srgbClr val="FFFFFF"/>
                </a:solidFill>
                <a:latin typeface="Verdana"/>
                <a:cs typeface="Verdana"/>
              </a:rPr>
              <a:t>websites</a:t>
            </a:r>
            <a:r>
              <a:rPr sz="29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85" dirty="0">
                <a:solidFill>
                  <a:srgbClr val="FFFFFF"/>
                </a:solidFill>
                <a:latin typeface="Verdana"/>
                <a:cs typeface="Verdana"/>
              </a:rPr>
              <a:t>(YouTube, </a:t>
            </a:r>
            <a:r>
              <a:rPr sz="2900" spc="-25" dirty="0">
                <a:solidFill>
                  <a:srgbClr val="FFFFFF"/>
                </a:solidFill>
                <a:latin typeface="Verdana"/>
                <a:cs typeface="Verdana"/>
              </a:rPr>
              <a:t>Google,</a:t>
            </a:r>
            <a:r>
              <a:rPr sz="29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Verdana"/>
                <a:cs typeface="Verdana"/>
              </a:rPr>
              <a:t>Stack</a:t>
            </a:r>
            <a:r>
              <a:rPr sz="29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Verdana"/>
                <a:cs typeface="Verdana"/>
              </a:rPr>
              <a:t>Overﬂow)</a:t>
            </a:r>
            <a:endParaRPr sz="2900">
              <a:latin typeface="Verdana"/>
              <a:cs typeface="Verdana"/>
            </a:endParaRPr>
          </a:p>
          <a:p>
            <a:pPr marL="12700" marR="2501265">
              <a:lnSpc>
                <a:spcPts val="5620"/>
              </a:lnSpc>
              <a:spcBef>
                <a:spcPts val="470"/>
              </a:spcBef>
            </a:pPr>
            <a:r>
              <a:rPr sz="2900" dirty="0">
                <a:solidFill>
                  <a:srgbClr val="FFFFFF"/>
                </a:solidFill>
                <a:latin typeface="Verdana"/>
                <a:cs typeface="Verdana"/>
              </a:rPr>
              <a:t>Get</a:t>
            </a:r>
            <a:r>
              <a:rPr sz="29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9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dirty="0">
                <a:solidFill>
                  <a:srgbClr val="FFFFFF"/>
                </a:solidFill>
                <a:latin typeface="Verdana"/>
                <a:cs typeface="Verdana"/>
              </a:rPr>
              <a:t>current</a:t>
            </a:r>
            <a:r>
              <a:rPr sz="29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Verdana"/>
                <a:cs typeface="Verdana"/>
              </a:rPr>
              <a:t>time </a:t>
            </a:r>
            <a:r>
              <a:rPr sz="2900" spc="110" dirty="0">
                <a:solidFill>
                  <a:srgbClr val="FFFFFF"/>
                </a:solidFill>
                <a:latin typeface="Verdana"/>
                <a:cs typeface="Verdana"/>
              </a:rPr>
              <a:t>Open</a:t>
            </a:r>
            <a:r>
              <a:rPr sz="29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Verdana"/>
                <a:cs typeface="Verdana"/>
              </a:rPr>
              <a:t>Visual</a:t>
            </a:r>
            <a:r>
              <a:rPr sz="29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dirty="0">
                <a:solidFill>
                  <a:srgbClr val="FFFFFF"/>
                </a:solidFill>
                <a:latin typeface="Verdana"/>
                <a:cs typeface="Verdana"/>
              </a:rPr>
              <a:t>Studio</a:t>
            </a:r>
            <a:r>
              <a:rPr sz="29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Verdana"/>
                <a:cs typeface="Verdana"/>
              </a:rPr>
              <a:t>Code</a:t>
            </a:r>
            <a:endParaRPr sz="2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2900" spc="-10" dirty="0">
                <a:solidFill>
                  <a:srgbClr val="FFFFFF"/>
                </a:solidFill>
                <a:latin typeface="Verdana"/>
                <a:cs typeface="Verdana"/>
              </a:rPr>
              <a:t>Retrieve</a:t>
            </a:r>
            <a:r>
              <a:rPr sz="29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sz="29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dirty="0">
                <a:solidFill>
                  <a:srgbClr val="FFFFFF"/>
                </a:solidFill>
                <a:latin typeface="Verdana"/>
                <a:cs typeface="Verdana"/>
              </a:rPr>
              <a:t>information</a:t>
            </a:r>
            <a:r>
              <a:rPr sz="29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Verdana"/>
                <a:cs typeface="Verdana"/>
              </a:rPr>
              <a:t>(CPU</a:t>
            </a:r>
            <a:r>
              <a:rPr sz="29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endParaRPr sz="2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70"/>
              </a:spcBef>
            </a:pPr>
            <a:r>
              <a:rPr sz="2900" spc="70" dirty="0">
                <a:solidFill>
                  <a:srgbClr val="FFFFFF"/>
                </a:solidFill>
                <a:latin typeface="Verdana"/>
                <a:cs typeface="Verdana"/>
              </a:rPr>
              <a:t>memory</a:t>
            </a:r>
            <a:r>
              <a:rPr sz="29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Verdana"/>
                <a:cs typeface="Verdana"/>
              </a:rPr>
              <a:t>usage)</a:t>
            </a:r>
            <a:endParaRPr sz="290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54326" y="711327"/>
            <a:ext cx="16008350" cy="8509000"/>
            <a:chOff x="1954326" y="711327"/>
            <a:chExt cx="16008350" cy="8509000"/>
          </a:xfrm>
        </p:grpSpPr>
        <p:sp>
          <p:nvSpPr>
            <p:cNvPr id="6" name="object 6"/>
            <p:cNvSpPr/>
            <p:nvPr/>
          </p:nvSpPr>
          <p:spPr>
            <a:xfrm>
              <a:off x="1954326" y="711326"/>
              <a:ext cx="5216525" cy="28575"/>
            </a:xfrm>
            <a:custGeom>
              <a:avLst/>
              <a:gdLst/>
              <a:ahLst/>
              <a:cxnLst/>
              <a:rect l="l" t="t" r="r" b="b"/>
              <a:pathLst>
                <a:path w="5216525" h="28575">
                  <a:moveTo>
                    <a:pt x="5216207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5216207" y="28575"/>
                  </a:lnTo>
                  <a:lnTo>
                    <a:pt x="5216207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4675" y="2896095"/>
              <a:ext cx="9667875" cy="6324003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6983DF5-0603-D43F-A5E5-391C77353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58"/>
            <a:ext cx="1600423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32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68817" y="2801543"/>
            <a:ext cx="16932910" cy="6635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097270">
              <a:lnSpc>
                <a:spcPct val="158700"/>
              </a:lnSpc>
              <a:spcBef>
                <a:spcPts val="95"/>
              </a:spcBef>
            </a:pPr>
            <a:r>
              <a:rPr sz="3900" spc="-45" dirty="0">
                <a:solidFill>
                  <a:srgbClr val="FFFFFF"/>
                </a:solidFill>
                <a:latin typeface="Verdana"/>
                <a:cs typeface="Verdana"/>
              </a:rPr>
              <a:t>Python:</a:t>
            </a:r>
            <a:r>
              <a:rPr sz="3900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00" spc="125" dirty="0">
                <a:solidFill>
                  <a:srgbClr val="FFFFFF"/>
                </a:solidFill>
                <a:latin typeface="Verdana"/>
                <a:cs typeface="Verdana"/>
              </a:rPr>
              <a:t>Main</a:t>
            </a:r>
            <a:r>
              <a:rPr sz="3900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00" spc="95" dirty="0">
                <a:solidFill>
                  <a:srgbClr val="FFFFFF"/>
                </a:solidFill>
                <a:latin typeface="Verdana"/>
                <a:cs typeface="Verdana"/>
              </a:rPr>
              <a:t>programming</a:t>
            </a:r>
            <a:r>
              <a:rPr sz="3900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00" spc="70" dirty="0">
                <a:solidFill>
                  <a:srgbClr val="FFFFFF"/>
                </a:solidFill>
                <a:latin typeface="Verdana"/>
                <a:cs typeface="Verdana"/>
              </a:rPr>
              <a:t>language </a:t>
            </a:r>
            <a:r>
              <a:rPr sz="3900" spc="-114" dirty="0">
                <a:solidFill>
                  <a:srgbClr val="FFFFFF"/>
                </a:solidFill>
                <a:latin typeface="Verdana"/>
                <a:cs typeface="Verdana"/>
              </a:rPr>
              <a:t>tkinter:</a:t>
            </a:r>
            <a:r>
              <a:rPr sz="390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00" spc="-90" dirty="0">
                <a:solidFill>
                  <a:srgbClr val="FFFFFF"/>
                </a:solidFill>
                <a:latin typeface="Verdana"/>
                <a:cs typeface="Verdana"/>
              </a:rPr>
              <a:t>GUI</a:t>
            </a:r>
            <a:r>
              <a:rPr sz="39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00" spc="-70" dirty="0">
                <a:solidFill>
                  <a:srgbClr val="FFFFFF"/>
                </a:solidFill>
                <a:latin typeface="Verdana"/>
                <a:cs typeface="Verdana"/>
              </a:rPr>
              <a:t>library</a:t>
            </a:r>
            <a:r>
              <a:rPr sz="39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00" spc="-5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39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00" dirty="0">
                <a:solidFill>
                  <a:srgbClr val="FFFFFF"/>
                </a:solidFill>
                <a:latin typeface="Verdana"/>
                <a:cs typeface="Verdana"/>
              </a:rPr>
              <a:t>creating</a:t>
            </a:r>
            <a:r>
              <a:rPr sz="390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00" spc="7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9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00" spc="-10" dirty="0">
                <a:solidFill>
                  <a:srgbClr val="FFFFFF"/>
                </a:solidFill>
                <a:latin typeface="Verdana"/>
                <a:cs typeface="Verdana"/>
              </a:rPr>
              <a:t>interface </a:t>
            </a:r>
            <a:r>
              <a:rPr sz="3900" spc="-210" dirty="0">
                <a:solidFill>
                  <a:srgbClr val="FFFFFF"/>
                </a:solidFill>
                <a:latin typeface="Verdana"/>
                <a:cs typeface="Verdana"/>
              </a:rPr>
              <a:t>pyttsx3:</a:t>
            </a:r>
            <a:r>
              <a:rPr sz="39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00" spc="-190" dirty="0">
                <a:solidFill>
                  <a:srgbClr val="FFFFFF"/>
                </a:solidFill>
                <a:latin typeface="Verdana"/>
                <a:cs typeface="Verdana"/>
              </a:rPr>
              <a:t>Text-</a:t>
            </a:r>
            <a:r>
              <a:rPr sz="3900" spc="-80" dirty="0">
                <a:solidFill>
                  <a:srgbClr val="FFFFFF"/>
                </a:solidFill>
                <a:latin typeface="Verdana"/>
                <a:cs typeface="Verdana"/>
              </a:rPr>
              <a:t>to-</a:t>
            </a:r>
            <a:r>
              <a:rPr sz="3900" spc="65" dirty="0">
                <a:solidFill>
                  <a:srgbClr val="FFFFFF"/>
                </a:solidFill>
                <a:latin typeface="Verdana"/>
                <a:cs typeface="Verdana"/>
              </a:rPr>
              <a:t>speech</a:t>
            </a:r>
            <a:r>
              <a:rPr sz="390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00" spc="-10" dirty="0">
                <a:solidFill>
                  <a:srgbClr val="FFFFFF"/>
                </a:solidFill>
                <a:latin typeface="Verdana"/>
                <a:cs typeface="Verdana"/>
              </a:rPr>
              <a:t>conversion</a:t>
            </a:r>
            <a:endParaRPr sz="3900">
              <a:latin typeface="Verdana"/>
              <a:cs typeface="Verdana"/>
            </a:endParaRPr>
          </a:p>
          <a:p>
            <a:pPr marL="12700" marR="5080">
              <a:lnSpc>
                <a:spcPts val="7500"/>
              </a:lnSpc>
              <a:spcBef>
                <a:spcPts val="645"/>
              </a:spcBef>
            </a:pPr>
            <a:r>
              <a:rPr sz="3900" spc="-30" dirty="0">
                <a:solidFill>
                  <a:srgbClr val="FFFFFF"/>
                </a:solidFill>
                <a:latin typeface="Verdana"/>
                <a:cs typeface="Verdana"/>
              </a:rPr>
              <a:t>speech_recognition:</a:t>
            </a:r>
            <a:r>
              <a:rPr sz="39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00" spc="90" dirty="0">
                <a:solidFill>
                  <a:srgbClr val="FFFFFF"/>
                </a:solidFill>
                <a:latin typeface="Verdana"/>
                <a:cs typeface="Verdana"/>
              </a:rPr>
              <a:t>Recognizing</a:t>
            </a:r>
            <a:r>
              <a:rPr sz="39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00" spc="11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9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00" dirty="0">
                <a:solidFill>
                  <a:srgbClr val="FFFFFF"/>
                </a:solidFill>
                <a:latin typeface="Verdana"/>
                <a:cs typeface="Verdana"/>
              </a:rPr>
              <a:t>interpreting</a:t>
            </a:r>
            <a:r>
              <a:rPr sz="39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00" spc="-25" dirty="0">
                <a:solidFill>
                  <a:srgbClr val="FFFFFF"/>
                </a:solidFill>
                <a:latin typeface="Verdana"/>
                <a:cs typeface="Verdana"/>
              </a:rPr>
              <a:t>voice</a:t>
            </a:r>
            <a:r>
              <a:rPr sz="39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00" spc="120" dirty="0">
                <a:solidFill>
                  <a:srgbClr val="FFFFFF"/>
                </a:solidFill>
                <a:latin typeface="Verdana"/>
                <a:cs typeface="Verdana"/>
              </a:rPr>
              <a:t>commands </a:t>
            </a:r>
            <a:r>
              <a:rPr sz="3900" dirty="0">
                <a:solidFill>
                  <a:srgbClr val="FFFFFF"/>
                </a:solidFill>
                <a:latin typeface="Verdana"/>
                <a:cs typeface="Verdana"/>
              </a:rPr>
              <a:t>PIL</a:t>
            </a:r>
            <a:r>
              <a:rPr sz="39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00" spc="-155" dirty="0">
                <a:solidFill>
                  <a:srgbClr val="FFFFFF"/>
                </a:solidFill>
                <a:latin typeface="Verdana"/>
                <a:cs typeface="Verdana"/>
              </a:rPr>
              <a:t>(Pillow):</a:t>
            </a:r>
            <a:r>
              <a:rPr sz="39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00" dirty="0">
                <a:solidFill>
                  <a:srgbClr val="FFFFFF"/>
                </a:solidFill>
                <a:latin typeface="Verdana"/>
                <a:cs typeface="Verdana"/>
              </a:rPr>
              <a:t>Image</a:t>
            </a:r>
            <a:r>
              <a:rPr sz="39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00" spc="-10" dirty="0">
                <a:solidFill>
                  <a:srgbClr val="FFFFFF"/>
                </a:solidFill>
                <a:latin typeface="Verdana"/>
                <a:cs typeface="Verdana"/>
              </a:rPr>
              <a:t>processing</a:t>
            </a:r>
            <a:endParaRPr sz="3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025"/>
              </a:spcBef>
            </a:pPr>
            <a:r>
              <a:rPr sz="3900" spc="-114" dirty="0">
                <a:solidFill>
                  <a:srgbClr val="FFFFFF"/>
                </a:solidFill>
                <a:latin typeface="Verdana"/>
                <a:cs typeface="Verdana"/>
              </a:rPr>
              <a:t>psutil:</a:t>
            </a:r>
            <a:r>
              <a:rPr sz="39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00" spc="-65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sz="390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00" spc="11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900" spc="-3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00" spc="-10" dirty="0">
                <a:solidFill>
                  <a:srgbClr val="FFFFFF"/>
                </a:solidFill>
                <a:latin typeface="Verdana"/>
                <a:cs typeface="Verdana"/>
              </a:rPr>
              <a:t>process</a:t>
            </a:r>
            <a:r>
              <a:rPr sz="3900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00" spc="-10" dirty="0">
                <a:solidFill>
                  <a:srgbClr val="FFFFFF"/>
                </a:solidFill>
                <a:latin typeface="Verdana"/>
                <a:cs typeface="Verdana"/>
              </a:rPr>
              <a:t>utilities</a:t>
            </a:r>
            <a:endParaRPr sz="39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745"/>
              </a:spcBef>
            </a:pPr>
            <a:r>
              <a:rPr sz="3900" spc="65" dirty="0">
                <a:solidFill>
                  <a:srgbClr val="FFFFFF"/>
                </a:solidFill>
                <a:latin typeface="Verdana"/>
                <a:cs typeface="Verdana"/>
              </a:rPr>
              <a:t>wikipedia</a:t>
            </a:r>
            <a:r>
              <a:rPr sz="39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00" spc="-229" dirty="0">
                <a:solidFill>
                  <a:srgbClr val="FFFFFF"/>
                </a:solidFill>
                <a:latin typeface="Verdana"/>
                <a:cs typeface="Verdana"/>
              </a:rPr>
              <a:t>API:</a:t>
            </a:r>
            <a:r>
              <a:rPr sz="390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00" spc="100" dirty="0">
                <a:solidFill>
                  <a:srgbClr val="FFFFFF"/>
                </a:solidFill>
                <a:latin typeface="Verdana"/>
                <a:cs typeface="Verdana"/>
              </a:rPr>
              <a:t>Fetching</a:t>
            </a:r>
            <a:r>
              <a:rPr sz="39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00" spc="45" dirty="0">
                <a:solidFill>
                  <a:srgbClr val="FFFFFF"/>
                </a:solidFill>
                <a:latin typeface="Verdana"/>
                <a:cs typeface="Verdana"/>
              </a:rPr>
              <a:t>information</a:t>
            </a:r>
            <a:r>
              <a:rPr sz="39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00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39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00" spc="70" dirty="0">
                <a:solidFill>
                  <a:srgbClr val="FFFFFF"/>
                </a:solidFill>
                <a:latin typeface="Verdana"/>
                <a:cs typeface="Verdana"/>
              </a:rPr>
              <a:t>Wikipedia</a:t>
            </a:r>
            <a:endParaRPr sz="39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999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0" spc="-10" dirty="0">
                <a:solidFill>
                  <a:srgbClr val="FFAB40"/>
                </a:solidFill>
              </a:rPr>
              <a:t>J.A.R.V.I.S's</a:t>
            </a:r>
            <a:endParaRPr sz="5000"/>
          </a:p>
          <a:p>
            <a:pPr marL="12700">
              <a:lnSpc>
                <a:spcPct val="100000"/>
              </a:lnSpc>
            </a:pPr>
            <a:r>
              <a:rPr sz="5000" spc="165" dirty="0">
                <a:solidFill>
                  <a:srgbClr val="FFAB40"/>
                </a:solidFill>
              </a:rPr>
              <a:t>Evolution(Technologies</a:t>
            </a:r>
            <a:r>
              <a:rPr sz="5000" spc="20" dirty="0">
                <a:solidFill>
                  <a:srgbClr val="FFAB40"/>
                </a:solidFill>
              </a:rPr>
              <a:t> </a:t>
            </a:r>
            <a:r>
              <a:rPr sz="5000" spc="105" dirty="0">
                <a:solidFill>
                  <a:srgbClr val="FFAB40"/>
                </a:solidFill>
              </a:rPr>
              <a:t>Used)</a:t>
            </a:r>
            <a:endParaRPr sz="5000"/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CEC1AE-DFE3-47B7-4A12-86F0F5B3B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23"/>
            <a:ext cx="1600423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4974" y="1075919"/>
            <a:ext cx="4796155" cy="734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50" spc="240" dirty="0">
                <a:solidFill>
                  <a:srgbClr val="FFAB40"/>
                </a:solidFill>
              </a:rPr>
              <a:t>Code</a:t>
            </a:r>
            <a:r>
              <a:rPr sz="4650" spc="-10" dirty="0">
                <a:solidFill>
                  <a:srgbClr val="FFAB40"/>
                </a:solidFill>
              </a:rPr>
              <a:t> </a:t>
            </a:r>
            <a:r>
              <a:rPr sz="4650" spc="145" dirty="0">
                <a:solidFill>
                  <a:srgbClr val="FFAB40"/>
                </a:solidFill>
              </a:rPr>
              <a:t>Structure</a:t>
            </a:r>
            <a:endParaRPr sz="4650"/>
          </a:p>
        </p:txBody>
      </p:sp>
      <p:sp>
        <p:nvSpPr>
          <p:cNvPr id="4" name="object 4"/>
          <p:cNvSpPr txBox="1"/>
          <p:nvPr/>
        </p:nvSpPr>
        <p:spPr>
          <a:xfrm>
            <a:off x="486295" y="2546871"/>
            <a:ext cx="16244569" cy="70211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0" spc="-165" dirty="0">
                <a:solidFill>
                  <a:srgbClr val="E46900"/>
                </a:solidFill>
                <a:latin typeface="Verdana"/>
                <a:cs typeface="Verdana"/>
              </a:rPr>
              <a:t>wish_me():</a:t>
            </a:r>
            <a:r>
              <a:rPr sz="3500" spc="-285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-25" dirty="0">
                <a:solidFill>
                  <a:srgbClr val="E46900"/>
                </a:solidFill>
                <a:latin typeface="Verdana"/>
                <a:cs typeface="Verdana"/>
              </a:rPr>
              <a:t>Greets</a:t>
            </a:r>
            <a:r>
              <a:rPr sz="3500" spc="-285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80" dirty="0">
                <a:solidFill>
                  <a:srgbClr val="E46900"/>
                </a:solidFill>
                <a:latin typeface="Verdana"/>
                <a:cs typeface="Verdana"/>
              </a:rPr>
              <a:t>the</a:t>
            </a:r>
            <a:r>
              <a:rPr sz="3500" spc="-285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-10" dirty="0">
                <a:solidFill>
                  <a:srgbClr val="E46900"/>
                </a:solidFill>
                <a:latin typeface="Verdana"/>
                <a:cs typeface="Verdana"/>
              </a:rPr>
              <a:t>user</a:t>
            </a:r>
            <a:r>
              <a:rPr sz="3500" spc="-285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50" dirty="0">
                <a:solidFill>
                  <a:srgbClr val="E46900"/>
                </a:solidFill>
                <a:latin typeface="Verdana"/>
                <a:cs typeface="Verdana"/>
              </a:rPr>
              <a:t>based</a:t>
            </a:r>
            <a:r>
              <a:rPr sz="3500" spc="-285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114" dirty="0">
                <a:solidFill>
                  <a:srgbClr val="E46900"/>
                </a:solidFill>
                <a:latin typeface="Verdana"/>
                <a:cs typeface="Verdana"/>
              </a:rPr>
              <a:t>on</a:t>
            </a:r>
            <a:r>
              <a:rPr sz="3500" spc="-285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80" dirty="0">
                <a:solidFill>
                  <a:srgbClr val="E46900"/>
                </a:solidFill>
                <a:latin typeface="Verdana"/>
                <a:cs typeface="Verdana"/>
              </a:rPr>
              <a:t>the</a:t>
            </a:r>
            <a:r>
              <a:rPr sz="3500" spc="-285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100" dirty="0">
                <a:solidFill>
                  <a:srgbClr val="E46900"/>
                </a:solidFill>
                <a:latin typeface="Verdana"/>
                <a:cs typeface="Verdana"/>
              </a:rPr>
              <a:t>time</a:t>
            </a:r>
            <a:r>
              <a:rPr sz="3500" spc="-285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dirty="0">
                <a:solidFill>
                  <a:srgbClr val="E46900"/>
                </a:solidFill>
                <a:latin typeface="Verdana"/>
                <a:cs typeface="Verdana"/>
              </a:rPr>
              <a:t>of</a:t>
            </a:r>
            <a:r>
              <a:rPr sz="3500" spc="-285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-25" dirty="0">
                <a:solidFill>
                  <a:srgbClr val="E46900"/>
                </a:solidFill>
                <a:latin typeface="Verdana"/>
                <a:cs typeface="Verdana"/>
              </a:rPr>
              <a:t>day</a:t>
            </a:r>
            <a:endParaRPr sz="3500">
              <a:latin typeface="Verdana"/>
              <a:cs typeface="Verdana"/>
            </a:endParaRPr>
          </a:p>
          <a:p>
            <a:pPr marL="12700" marR="5080">
              <a:lnSpc>
                <a:spcPct val="201799"/>
              </a:lnSpc>
            </a:pPr>
            <a:r>
              <a:rPr sz="3500" spc="-80" dirty="0">
                <a:solidFill>
                  <a:srgbClr val="E46900"/>
                </a:solidFill>
                <a:latin typeface="Verdana"/>
                <a:cs typeface="Verdana"/>
              </a:rPr>
              <a:t>take_command():</a:t>
            </a:r>
            <a:r>
              <a:rPr sz="3500" spc="-275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dirty="0">
                <a:solidFill>
                  <a:srgbClr val="E46900"/>
                </a:solidFill>
                <a:latin typeface="Verdana"/>
                <a:cs typeface="Verdana"/>
              </a:rPr>
              <a:t>Listens</a:t>
            </a:r>
            <a:r>
              <a:rPr sz="3500" spc="-270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-30" dirty="0">
                <a:solidFill>
                  <a:srgbClr val="E46900"/>
                </a:solidFill>
                <a:latin typeface="Verdana"/>
                <a:cs typeface="Verdana"/>
              </a:rPr>
              <a:t>for</a:t>
            </a:r>
            <a:r>
              <a:rPr sz="3500" spc="-270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-10" dirty="0">
                <a:solidFill>
                  <a:srgbClr val="E46900"/>
                </a:solidFill>
                <a:latin typeface="Verdana"/>
                <a:cs typeface="Verdana"/>
              </a:rPr>
              <a:t>voice</a:t>
            </a:r>
            <a:r>
              <a:rPr sz="3500" spc="-270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130" dirty="0">
                <a:solidFill>
                  <a:srgbClr val="E46900"/>
                </a:solidFill>
                <a:latin typeface="Verdana"/>
                <a:cs typeface="Verdana"/>
              </a:rPr>
              <a:t>commands</a:t>
            </a:r>
            <a:r>
              <a:rPr sz="3500" spc="-270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105" dirty="0">
                <a:solidFill>
                  <a:srgbClr val="E46900"/>
                </a:solidFill>
                <a:latin typeface="Verdana"/>
                <a:cs typeface="Verdana"/>
              </a:rPr>
              <a:t>and</a:t>
            </a:r>
            <a:r>
              <a:rPr sz="3500" spc="-270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dirty="0">
                <a:solidFill>
                  <a:srgbClr val="E46900"/>
                </a:solidFill>
                <a:latin typeface="Verdana"/>
                <a:cs typeface="Verdana"/>
              </a:rPr>
              <a:t>converts</a:t>
            </a:r>
            <a:r>
              <a:rPr sz="3500" spc="-270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140" dirty="0">
                <a:solidFill>
                  <a:srgbClr val="E46900"/>
                </a:solidFill>
                <a:latin typeface="Verdana"/>
                <a:cs typeface="Verdana"/>
              </a:rPr>
              <a:t>them</a:t>
            </a:r>
            <a:r>
              <a:rPr sz="3500" spc="-270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dirty="0">
                <a:solidFill>
                  <a:srgbClr val="E46900"/>
                </a:solidFill>
                <a:latin typeface="Verdana"/>
                <a:cs typeface="Verdana"/>
              </a:rPr>
              <a:t>to</a:t>
            </a:r>
            <a:r>
              <a:rPr sz="3500" spc="-270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-20" dirty="0">
                <a:solidFill>
                  <a:srgbClr val="E46900"/>
                </a:solidFill>
                <a:latin typeface="Verdana"/>
                <a:cs typeface="Verdana"/>
              </a:rPr>
              <a:t>text </a:t>
            </a:r>
            <a:r>
              <a:rPr sz="3500" spc="-135" dirty="0">
                <a:solidFill>
                  <a:srgbClr val="E46900"/>
                </a:solidFill>
                <a:latin typeface="Verdana"/>
                <a:cs typeface="Verdana"/>
              </a:rPr>
              <a:t>perform_task():</a:t>
            </a:r>
            <a:r>
              <a:rPr sz="3500" spc="-280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dirty="0">
                <a:solidFill>
                  <a:srgbClr val="E46900"/>
                </a:solidFill>
                <a:latin typeface="Verdana"/>
                <a:cs typeface="Verdana"/>
              </a:rPr>
              <a:t>Executes</a:t>
            </a:r>
            <a:r>
              <a:rPr sz="3500" spc="-275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-50" dirty="0">
                <a:solidFill>
                  <a:srgbClr val="E46900"/>
                </a:solidFill>
                <a:latin typeface="Verdana"/>
                <a:cs typeface="Verdana"/>
              </a:rPr>
              <a:t>tasks</a:t>
            </a:r>
            <a:r>
              <a:rPr sz="3500" spc="-275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50" dirty="0">
                <a:solidFill>
                  <a:srgbClr val="E46900"/>
                </a:solidFill>
                <a:latin typeface="Verdana"/>
                <a:cs typeface="Verdana"/>
              </a:rPr>
              <a:t>based</a:t>
            </a:r>
            <a:r>
              <a:rPr sz="3500" spc="-275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114" dirty="0">
                <a:solidFill>
                  <a:srgbClr val="E46900"/>
                </a:solidFill>
                <a:latin typeface="Verdana"/>
                <a:cs typeface="Verdana"/>
              </a:rPr>
              <a:t>on</a:t>
            </a:r>
            <a:r>
              <a:rPr sz="3500" spc="-275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80" dirty="0">
                <a:solidFill>
                  <a:srgbClr val="E46900"/>
                </a:solidFill>
                <a:latin typeface="Verdana"/>
                <a:cs typeface="Verdana"/>
              </a:rPr>
              <a:t>the</a:t>
            </a:r>
            <a:r>
              <a:rPr sz="3500" spc="-275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155" dirty="0">
                <a:solidFill>
                  <a:srgbClr val="E46900"/>
                </a:solidFill>
                <a:latin typeface="Verdana"/>
                <a:cs typeface="Verdana"/>
              </a:rPr>
              <a:t>command </a:t>
            </a:r>
            <a:r>
              <a:rPr sz="3500" spc="-95" dirty="0">
                <a:solidFill>
                  <a:srgbClr val="E46900"/>
                </a:solidFill>
                <a:latin typeface="Verdana"/>
                <a:cs typeface="Verdana"/>
              </a:rPr>
              <a:t>search_wikipedia():</a:t>
            </a:r>
            <a:r>
              <a:rPr sz="3500" spc="-260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50" dirty="0">
                <a:solidFill>
                  <a:srgbClr val="E46900"/>
                </a:solidFill>
                <a:latin typeface="Verdana"/>
                <a:cs typeface="Verdana"/>
              </a:rPr>
              <a:t>Fetches</a:t>
            </a:r>
            <a:r>
              <a:rPr sz="3500" spc="-260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65" dirty="0">
                <a:solidFill>
                  <a:srgbClr val="E46900"/>
                </a:solidFill>
                <a:latin typeface="Verdana"/>
                <a:cs typeface="Verdana"/>
              </a:rPr>
              <a:t>summary</a:t>
            </a:r>
            <a:r>
              <a:rPr sz="3500" spc="-260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60" dirty="0">
                <a:solidFill>
                  <a:srgbClr val="E46900"/>
                </a:solidFill>
                <a:latin typeface="Verdana"/>
                <a:cs typeface="Verdana"/>
              </a:rPr>
              <a:t>from</a:t>
            </a:r>
            <a:r>
              <a:rPr sz="3500" spc="-260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70" dirty="0">
                <a:solidFill>
                  <a:srgbClr val="E46900"/>
                </a:solidFill>
                <a:latin typeface="Verdana"/>
                <a:cs typeface="Verdana"/>
              </a:rPr>
              <a:t>Wikipedia</a:t>
            </a:r>
            <a:endParaRPr sz="3500">
              <a:latin typeface="Verdana"/>
              <a:cs typeface="Verdana"/>
            </a:endParaRPr>
          </a:p>
          <a:p>
            <a:pPr marL="12700" marR="4351655">
              <a:lnSpc>
                <a:spcPct val="201799"/>
              </a:lnSpc>
            </a:pPr>
            <a:r>
              <a:rPr sz="3500" spc="-125" dirty="0">
                <a:solidFill>
                  <a:srgbClr val="E46900"/>
                </a:solidFill>
                <a:latin typeface="Verdana"/>
                <a:cs typeface="Verdana"/>
              </a:rPr>
              <a:t>get_system_info():</a:t>
            </a:r>
            <a:r>
              <a:rPr sz="3500" spc="-270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-35" dirty="0">
                <a:solidFill>
                  <a:srgbClr val="E46900"/>
                </a:solidFill>
                <a:latin typeface="Verdana"/>
                <a:cs typeface="Verdana"/>
              </a:rPr>
              <a:t>Retrieves</a:t>
            </a:r>
            <a:r>
              <a:rPr sz="3500" spc="-265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225" dirty="0">
                <a:solidFill>
                  <a:srgbClr val="E46900"/>
                </a:solidFill>
                <a:latin typeface="Verdana"/>
                <a:cs typeface="Verdana"/>
              </a:rPr>
              <a:t>CPU</a:t>
            </a:r>
            <a:r>
              <a:rPr sz="3500" spc="-265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105" dirty="0">
                <a:solidFill>
                  <a:srgbClr val="E46900"/>
                </a:solidFill>
                <a:latin typeface="Verdana"/>
                <a:cs typeface="Verdana"/>
              </a:rPr>
              <a:t>and</a:t>
            </a:r>
            <a:r>
              <a:rPr sz="3500" spc="-265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95" dirty="0">
                <a:solidFill>
                  <a:srgbClr val="E46900"/>
                </a:solidFill>
                <a:latin typeface="Verdana"/>
                <a:cs typeface="Verdana"/>
              </a:rPr>
              <a:t>memory</a:t>
            </a:r>
            <a:r>
              <a:rPr sz="3500" spc="-265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35" dirty="0">
                <a:solidFill>
                  <a:srgbClr val="E46900"/>
                </a:solidFill>
                <a:latin typeface="Verdana"/>
                <a:cs typeface="Verdana"/>
              </a:rPr>
              <a:t>usage </a:t>
            </a:r>
            <a:r>
              <a:rPr sz="3500" spc="-105" dirty="0">
                <a:solidFill>
                  <a:srgbClr val="E46900"/>
                </a:solidFill>
                <a:latin typeface="Verdana"/>
                <a:cs typeface="Verdana"/>
              </a:rPr>
              <a:t>open_website():</a:t>
            </a:r>
            <a:r>
              <a:rPr sz="3500" spc="-270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90" dirty="0">
                <a:solidFill>
                  <a:srgbClr val="E46900"/>
                </a:solidFill>
                <a:latin typeface="Verdana"/>
                <a:cs typeface="Verdana"/>
              </a:rPr>
              <a:t>Opens</a:t>
            </a:r>
            <a:r>
              <a:rPr sz="3500" spc="-265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45" dirty="0">
                <a:solidFill>
                  <a:srgbClr val="E46900"/>
                </a:solidFill>
                <a:latin typeface="Verdana"/>
                <a:cs typeface="Verdana"/>
              </a:rPr>
              <a:t>speciﬁed</a:t>
            </a:r>
            <a:r>
              <a:rPr sz="3500" spc="-270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60" dirty="0">
                <a:solidFill>
                  <a:srgbClr val="E46900"/>
                </a:solidFill>
                <a:latin typeface="Verdana"/>
                <a:cs typeface="Verdana"/>
              </a:rPr>
              <a:t>URLs</a:t>
            </a:r>
            <a:endParaRPr sz="3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3500" spc="-135" dirty="0">
                <a:solidFill>
                  <a:srgbClr val="E46900"/>
                </a:solidFill>
                <a:latin typeface="Verdana"/>
                <a:cs typeface="Verdana"/>
              </a:rPr>
              <a:t>gui_main():</a:t>
            </a:r>
            <a:r>
              <a:rPr sz="3500" spc="-254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-50" dirty="0">
                <a:solidFill>
                  <a:srgbClr val="E46900"/>
                </a:solidFill>
                <a:latin typeface="Verdana"/>
                <a:cs typeface="Verdana"/>
              </a:rPr>
              <a:t>Initializes</a:t>
            </a:r>
            <a:r>
              <a:rPr sz="3500" spc="-254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105" dirty="0">
                <a:solidFill>
                  <a:srgbClr val="E46900"/>
                </a:solidFill>
                <a:latin typeface="Verdana"/>
                <a:cs typeface="Verdana"/>
              </a:rPr>
              <a:t>and</a:t>
            </a:r>
            <a:r>
              <a:rPr sz="3500" spc="-254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dirty="0">
                <a:solidFill>
                  <a:srgbClr val="E46900"/>
                </a:solidFill>
                <a:latin typeface="Verdana"/>
                <a:cs typeface="Verdana"/>
              </a:rPr>
              <a:t>runs</a:t>
            </a:r>
            <a:r>
              <a:rPr sz="3500" spc="-254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80" dirty="0">
                <a:solidFill>
                  <a:srgbClr val="E46900"/>
                </a:solidFill>
                <a:latin typeface="Verdana"/>
                <a:cs typeface="Verdana"/>
              </a:rPr>
              <a:t>the</a:t>
            </a:r>
            <a:r>
              <a:rPr sz="3500" spc="-250" dirty="0">
                <a:solidFill>
                  <a:srgbClr val="E46900"/>
                </a:solidFill>
                <a:latin typeface="Verdana"/>
                <a:cs typeface="Verdana"/>
              </a:rPr>
              <a:t> </a:t>
            </a:r>
            <a:r>
              <a:rPr sz="3500" spc="-25" dirty="0">
                <a:solidFill>
                  <a:srgbClr val="E46900"/>
                </a:solidFill>
                <a:latin typeface="Verdana"/>
                <a:cs typeface="Verdana"/>
              </a:rPr>
              <a:t>GUI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F826FE-8943-AA91-E4F8-C09ED1E37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43" y="0"/>
            <a:ext cx="1600423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7" y="28679"/>
            <a:ext cx="18201892" cy="102582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765810" marR="5080">
              <a:lnSpc>
                <a:spcPts val="8630"/>
              </a:lnSpc>
              <a:spcBef>
                <a:spcPts val="204"/>
              </a:spcBef>
            </a:pPr>
            <a:r>
              <a:rPr sz="7200" spc="245" dirty="0">
                <a:solidFill>
                  <a:srgbClr val="FFFFFF"/>
                </a:solidFill>
              </a:rPr>
              <a:t>Future </a:t>
            </a:r>
            <a:r>
              <a:rPr sz="7200" spc="360" dirty="0">
                <a:solidFill>
                  <a:srgbClr val="FFFFFF"/>
                </a:solidFill>
              </a:rPr>
              <a:t>Enhancements</a:t>
            </a:r>
            <a:endParaRPr sz="7200"/>
          </a:p>
        </p:txBody>
      </p:sp>
      <p:sp>
        <p:nvSpPr>
          <p:cNvPr id="4" name="object 4"/>
          <p:cNvSpPr txBox="1"/>
          <p:nvPr/>
        </p:nvSpPr>
        <p:spPr>
          <a:xfrm>
            <a:off x="807670" y="3821519"/>
            <a:ext cx="11157585" cy="414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50" spc="135" dirty="0">
                <a:solidFill>
                  <a:srgbClr val="FFAB40"/>
                </a:solidFill>
                <a:latin typeface="Verdana"/>
                <a:cs typeface="Verdana"/>
              </a:rPr>
              <a:t>Add</a:t>
            </a:r>
            <a:r>
              <a:rPr sz="2750" spc="-85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FFAB40"/>
                </a:solidFill>
                <a:latin typeface="Verdana"/>
                <a:cs typeface="Verdana"/>
              </a:rPr>
              <a:t>more</a:t>
            </a:r>
            <a:r>
              <a:rPr sz="2750" spc="-85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FFAB40"/>
                </a:solidFill>
                <a:latin typeface="Verdana"/>
                <a:cs typeface="Verdana"/>
              </a:rPr>
              <a:t>functionalities</a:t>
            </a:r>
            <a:r>
              <a:rPr sz="2750" spc="-80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spc="-250" dirty="0">
                <a:solidFill>
                  <a:srgbClr val="FFAB40"/>
                </a:solidFill>
                <a:latin typeface="Verdana"/>
                <a:cs typeface="Verdana"/>
              </a:rPr>
              <a:t>(e.g.,</a:t>
            </a:r>
            <a:r>
              <a:rPr sz="2750" spc="-85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FFAB40"/>
                </a:solidFill>
                <a:latin typeface="Verdana"/>
                <a:cs typeface="Verdana"/>
              </a:rPr>
              <a:t>email</a:t>
            </a:r>
            <a:r>
              <a:rPr sz="2750" spc="-80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FFAB40"/>
                </a:solidFill>
                <a:latin typeface="Verdana"/>
                <a:cs typeface="Verdana"/>
              </a:rPr>
              <a:t>sending,</a:t>
            </a:r>
            <a:r>
              <a:rPr sz="2750" spc="-85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FFAB40"/>
                </a:solidFill>
                <a:latin typeface="Verdana"/>
                <a:cs typeface="Verdana"/>
              </a:rPr>
              <a:t>weather</a:t>
            </a:r>
            <a:r>
              <a:rPr sz="2750" spc="-80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FFAB40"/>
                </a:solidFill>
                <a:latin typeface="Verdana"/>
                <a:cs typeface="Verdana"/>
              </a:rPr>
              <a:t>updates)</a:t>
            </a:r>
            <a:endParaRPr sz="2750">
              <a:latin typeface="Verdana"/>
              <a:cs typeface="Verdana"/>
            </a:endParaRPr>
          </a:p>
          <a:p>
            <a:pPr marL="12700" marR="3585845">
              <a:lnSpc>
                <a:spcPts val="9750"/>
              </a:lnSpc>
              <a:spcBef>
                <a:spcPts val="1325"/>
              </a:spcBef>
            </a:pPr>
            <a:r>
              <a:rPr sz="2750" spc="-35" dirty="0">
                <a:solidFill>
                  <a:srgbClr val="FFAB40"/>
                </a:solidFill>
                <a:latin typeface="Verdana"/>
                <a:cs typeface="Verdana"/>
              </a:rPr>
              <a:t>Improve</a:t>
            </a:r>
            <a:r>
              <a:rPr sz="2750" spc="-200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FFAB40"/>
                </a:solidFill>
                <a:latin typeface="Verdana"/>
                <a:cs typeface="Verdana"/>
              </a:rPr>
              <a:t>voice</a:t>
            </a:r>
            <a:r>
              <a:rPr sz="2750" spc="-195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FFAB40"/>
                </a:solidFill>
                <a:latin typeface="Verdana"/>
                <a:cs typeface="Verdana"/>
              </a:rPr>
              <a:t>recognition</a:t>
            </a:r>
            <a:r>
              <a:rPr sz="2750" spc="-200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FFAB40"/>
                </a:solidFill>
                <a:latin typeface="Verdana"/>
                <a:cs typeface="Verdana"/>
              </a:rPr>
              <a:t>accuracy </a:t>
            </a:r>
            <a:r>
              <a:rPr sz="2750" spc="-35" dirty="0">
                <a:solidFill>
                  <a:srgbClr val="FFAB40"/>
                </a:solidFill>
                <a:latin typeface="Verdana"/>
                <a:cs typeface="Verdana"/>
              </a:rPr>
              <a:t>Integrate</a:t>
            </a:r>
            <a:r>
              <a:rPr sz="2750" spc="-195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spc="85" dirty="0">
                <a:solidFill>
                  <a:srgbClr val="FFAB40"/>
                </a:solidFill>
                <a:latin typeface="Verdana"/>
                <a:cs typeface="Verdana"/>
              </a:rPr>
              <a:t>with</a:t>
            </a:r>
            <a:r>
              <a:rPr sz="2750" spc="-195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FFAB40"/>
                </a:solidFill>
                <a:latin typeface="Verdana"/>
                <a:cs typeface="Verdana"/>
              </a:rPr>
              <a:t>other</a:t>
            </a:r>
            <a:r>
              <a:rPr sz="2750" spc="-190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FFAB40"/>
                </a:solidFill>
                <a:latin typeface="Verdana"/>
                <a:cs typeface="Verdana"/>
              </a:rPr>
              <a:t>APIs</a:t>
            </a:r>
            <a:r>
              <a:rPr sz="2750" spc="-195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FFAB40"/>
                </a:solidFill>
                <a:latin typeface="Verdana"/>
                <a:cs typeface="Verdana"/>
              </a:rPr>
              <a:t>for</a:t>
            </a:r>
            <a:r>
              <a:rPr sz="2750" spc="-190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FFAB40"/>
                </a:solidFill>
                <a:latin typeface="Verdana"/>
                <a:cs typeface="Verdana"/>
              </a:rPr>
              <a:t>more</a:t>
            </a:r>
            <a:r>
              <a:rPr sz="2750" spc="-195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FFAB40"/>
                </a:solidFill>
                <a:latin typeface="Verdana"/>
                <a:cs typeface="Verdana"/>
              </a:rPr>
              <a:t>features</a:t>
            </a:r>
            <a:endParaRPr sz="27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630"/>
              </a:spcBef>
            </a:pPr>
            <a:endParaRPr sz="27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750" spc="85" dirty="0">
                <a:solidFill>
                  <a:srgbClr val="FFAB40"/>
                </a:solidFill>
                <a:latin typeface="Verdana"/>
                <a:cs typeface="Verdana"/>
              </a:rPr>
              <a:t>Enhance</a:t>
            </a:r>
            <a:r>
              <a:rPr sz="2750" spc="-204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spc="-60" dirty="0">
                <a:solidFill>
                  <a:srgbClr val="FFAB40"/>
                </a:solidFill>
                <a:latin typeface="Verdana"/>
                <a:cs typeface="Verdana"/>
              </a:rPr>
              <a:t>GUI</a:t>
            </a:r>
            <a:r>
              <a:rPr sz="2750" spc="-204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spc="55" dirty="0">
                <a:solidFill>
                  <a:srgbClr val="FFAB40"/>
                </a:solidFill>
                <a:latin typeface="Verdana"/>
                <a:cs typeface="Verdana"/>
              </a:rPr>
              <a:t>design</a:t>
            </a:r>
            <a:r>
              <a:rPr sz="2750" spc="-204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FFAB40"/>
                </a:solidFill>
                <a:latin typeface="Verdana"/>
                <a:cs typeface="Verdana"/>
              </a:rPr>
              <a:t>for</a:t>
            </a:r>
            <a:r>
              <a:rPr sz="2750" spc="-200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FFAB40"/>
                </a:solidFill>
                <a:latin typeface="Verdana"/>
                <a:cs typeface="Verdana"/>
              </a:rPr>
              <a:t>better</a:t>
            </a:r>
            <a:r>
              <a:rPr sz="2750" spc="-204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FFAB40"/>
                </a:solidFill>
                <a:latin typeface="Verdana"/>
                <a:cs typeface="Verdana"/>
              </a:rPr>
              <a:t>user</a:t>
            </a:r>
            <a:r>
              <a:rPr sz="2750" spc="-204" dirty="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FFAB40"/>
                </a:solidFill>
                <a:latin typeface="Verdana"/>
                <a:cs typeface="Verdana"/>
              </a:rPr>
              <a:t>experience</a:t>
            </a:r>
            <a:endParaRPr sz="2750">
              <a:latin typeface="Verdana"/>
              <a:cs typeface="Verdan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022DF-4DF7-E07C-1C9E-C752337CC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7" y="28679"/>
            <a:ext cx="1600423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8000" cy="10286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53465">
              <a:lnSpc>
                <a:spcPct val="100000"/>
              </a:lnSpc>
              <a:spcBef>
                <a:spcPts val="95"/>
              </a:spcBef>
            </a:pPr>
            <a:r>
              <a:rPr spc="235" dirty="0"/>
              <a:t>Thanks!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65" dirty="0"/>
              <a:t>Don't</a:t>
            </a:r>
            <a:r>
              <a:rPr spc="-285" dirty="0"/>
              <a:t> </a:t>
            </a:r>
            <a:r>
              <a:rPr dirty="0"/>
              <a:t>Ask</a:t>
            </a:r>
            <a:r>
              <a:rPr spc="-280" dirty="0"/>
              <a:t> </a:t>
            </a:r>
            <a:r>
              <a:rPr spc="-35" dirty="0"/>
              <a:t>any</a:t>
            </a:r>
            <a:r>
              <a:rPr spc="-280" dirty="0"/>
              <a:t> </a:t>
            </a:r>
            <a:r>
              <a:rPr dirty="0"/>
              <a:t>questions</a:t>
            </a:r>
            <a:r>
              <a:rPr spc="-280" dirty="0"/>
              <a:t> </a:t>
            </a:r>
            <a:r>
              <a:rPr spc="-655" dirty="0"/>
              <a:t>,</a:t>
            </a:r>
            <a:r>
              <a:rPr spc="-285" dirty="0"/>
              <a:t> </a:t>
            </a:r>
            <a:r>
              <a:rPr spc="-25" dirty="0"/>
              <a:t>as</a:t>
            </a:r>
          </a:p>
          <a:p>
            <a:pPr marL="12700" marR="799465">
              <a:lnSpc>
                <a:spcPct val="158800"/>
              </a:lnSpc>
              <a:spcBef>
                <a:spcPts val="75"/>
              </a:spcBef>
            </a:pPr>
            <a:r>
              <a:rPr dirty="0"/>
              <a:t>i'm</a:t>
            </a:r>
            <a:r>
              <a:rPr spc="-355" dirty="0"/>
              <a:t> </a:t>
            </a:r>
            <a:r>
              <a:rPr spc="75" dirty="0"/>
              <a:t>in</a:t>
            </a:r>
            <a:r>
              <a:rPr spc="-350" dirty="0"/>
              <a:t> </a:t>
            </a:r>
            <a:r>
              <a:rPr spc="70" dirty="0"/>
              <a:t>developing</a:t>
            </a:r>
            <a:r>
              <a:rPr spc="-355" dirty="0"/>
              <a:t> </a:t>
            </a:r>
            <a:r>
              <a:rPr spc="50" dirty="0"/>
              <a:t>phase</a:t>
            </a:r>
            <a:r>
              <a:rPr spc="-350" dirty="0"/>
              <a:t> </a:t>
            </a:r>
            <a:r>
              <a:rPr spc="-760" dirty="0"/>
              <a:t>, </a:t>
            </a:r>
            <a:r>
              <a:rPr spc="280" dirty="0"/>
              <a:t>Who</a:t>
            </a:r>
            <a:r>
              <a:rPr spc="-355" dirty="0"/>
              <a:t> </a:t>
            </a:r>
            <a:r>
              <a:rPr spc="-60" dirty="0"/>
              <a:t>knows,</a:t>
            </a:r>
            <a:r>
              <a:rPr spc="-350" dirty="0"/>
              <a:t> </a:t>
            </a:r>
            <a:r>
              <a:rPr spc="95" dirty="0"/>
              <a:t>whether</a:t>
            </a:r>
            <a:r>
              <a:rPr spc="-350" dirty="0"/>
              <a:t> </a:t>
            </a:r>
            <a:r>
              <a:rPr spc="-20" dirty="0"/>
              <a:t>I'll </a:t>
            </a:r>
            <a:r>
              <a:rPr spc="65" dirty="0"/>
              <a:t>turn</a:t>
            </a:r>
            <a:r>
              <a:rPr spc="-360" dirty="0"/>
              <a:t> </a:t>
            </a:r>
            <a:r>
              <a:rPr spc="35" dirty="0"/>
              <a:t>into</a:t>
            </a:r>
          </a:p>
          <a:p>
            <a:pPr marL="297180">
              <a:lnSpc>
                <a:spcPct val="100000"/>
              </a:lnSpc>
              <a:spcBef>
                <a:spcPts val="3725"/>
              </a:spcBef>
            </a:pPr>
            <a:r>
              <a:rPr sz="6450" dirty="0">
                <a:solidFill>
                  <a:srgbClr val="6CF436"/>
                </a:solidFill>
              </a:rPr>
              <a:t>Jarvis</a:t>
            </a:r>
            <a:r>
              <a:rPr sz="6450" spc="-565" dirty="0">
                <a:solidFill>
                  <a:srgbClr val="6CF436"/>
                </a:solidFill>
              </a:rPr>
              <a:t> </a:t>
            </a:r>
            <a:r>
              <a:rPr dirty="0">
                <a:solidFill>
                  <a:srgbClr val="FFAB40"/>
                </a:solidFill>
              </a:rPr>
              <a:t>or</a:t>
            </a:r>
            <a:r>
              <a:rPr spc="-375" dirty="0">
                <a:solidFill>
                  <a:srgbClr val="FFAB40"/>
                </a:solidFill>
              </a:rPr>
              <a:t> </a:t>
            </a:r>
            <a:r>
              <a:rPr sz="6450" b="1" spc="-280" dirty="0">
                <a:solidFill>
                  <a:srgbClr val="F2000C"/>
                </a:solidFill>
                <a:latin typeface="Verdana"/>
                <a:cs typeface="Verdana"/>
              </a:rPr>
              <a:t>Ultron</a:t>
            </a:r>
            <a:endParaRPr sz="64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09750" y="1760829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5216207" y="0"/>
                </a:moveTo>
                <a:lnTo>
                  <a:pt x="0" y="0"/>
                </a:lnTo>
                <a:lnTo>
                  <a:pt x="0" y="28575"/>
                </a:lnTo>
                <a:lnTo>
                  <a:pt x="5216207" y="28575"/>
                </a:lnTo>
                <a:lnTo>
                  <a:pt x="521620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411</Words>
  <Application>Microsoft Office PowerPoint</Application>
  <PresentationFormat>Custom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Algerian</vt:lpstr>
      <vt:lpstr>Tahoma</vt:lpstr>
      <vt:lpstr>Times New Roman</vt:lpstr>
      <vt:lpstr>Verdana</vt:lpstr>
      <vt:lpstr>Office Theme</vt:lpstr>
      <vt:lpstr>Samsung Innovation Campus</vt:lpstr>
      <vt:lpstr>JARVIS</vt:lpstr>
      <vt:lpstr>Welcome to J.A.R.V.I.S: The Artifficial Genius</vt:lpstr>
      <vt:lpstr>The Birth of J.A.R.V.I.S</vt:lpstr>
      <vt:lpstr>J.A.R.V.I.S's Capabilities</vt:lpstr>
      <vt:lpstr>J.A.R.V.I.S's Evolution(Technologies Used)</vt:lpstr>
      <vt:lpstr>Code Structure</vt:lpstr>
      <vt:lpstr>Future Enhancements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Amit Maurya</cp:lastModifiedBy>
  <cp:revision>1</cp:revision>
  <cp:lastPrinted>2024-07-20T09:26:26Z</cp:lastPrinted>
  <dcterms:created xsi:type="dcterms:W3CDTF">2024-07-20T09:05:05Z</dcterms:created>
  <dcterms:modified xsi:type="dcterms:W3CDTF">2024-07-20T09:28:46Z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2024-07-20T00:00:00Z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2024-07-20T00:00:00Z</vt:filetime>
  </property>
  <property fmtid="{D5CDD505-2E9C-101B-9397-08002B2CF9AE}" pid="5" name="Producer">
    <vt:lpwstr>GPL Ghostscript 10.02.0</vt:lpwstr>
  </property>
</Properties>
</file>